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Dela Gothic One"/>
      <p:regular r:id="rId17"/>
    </p:embeddedFont>
    <p:embeddedFont>
      <p:font typeface="Dela Gothic One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0803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IT organisatsiooni tulevikuline juhtimine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158377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 organisatsiooni juhtimine on keeruline ja pidevalt arenev valdkond. See esitlus annab ülevaate IT juhtimise olulisusest, tulevikusoovidest ning minu senisest kogemusest selles valdkonnas.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5458420"/>
            <a:ext cx="346591" cy="346591"/>
          </a:xfrm>
          <a:prstGeom prst="roundRect">
            <a:avLst>
              <a:gd name="adj" fmla="val 26380043"/>
            </a:avLst>
          </a:prstGeom>
          <a:solidFill>
            <a:srgbClr val="7B6EC4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48413" y="5582960"/>
            <a:ext cx="13906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EM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699528" y="5442228"/>
            <a:ext cx="2034778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Edgar Muoni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603313"/>
            <a:ext cx="805743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Kokkuvõte ja järeldused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5640943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 organisatsiooni juhtimine on dünaamiline valdkond. Tulevases IT juhtimises on oluline keskenduda strateegilisele planeerimisele, ressursside tõhusale haldamisele, küberjulgeolekule ning uusi tehnoloogiaid rakendada, et tagada edukus.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83775"/>
            <a:ext cx="1069455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Strateegiline planeerimine IT-s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Strateegia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0789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IT-strateegia peab olema sügavalt integreeritud ettevõtte üldstrateegiaga. See peab tuginema ettevõtte eesmärkidele ning arvestama tulevaste trendidega.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Investeeringud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410789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IT-investeeringud peavad olema kooskõlas strateegia ja pikaajaliste eesmärkidega. Tõhus investeeringute planeerimine tagab ressursside maksimaalse kasutamise.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497" y="577810"/>
            <a:ext cx="7675007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IT ressursside tõhus haldamine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34497" y="2272903"/>
            <a:ext cx="3732609" cy="3256002"/>
          </a:xfrm>
          <a:prstGeom prst="roundRect">
            <a:avLst>
              <a:gd name="adj" fmla="val 270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1905" y="2490311"/>
            <a:ext cx="276129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Töötajad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951905" y="2961203"/>
            <a:ext cx="3297793" cy="2014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Töötajate osavus ja motivatsioon on IT ressursi edukaks juhtimiseks ülioluline. Tõhus personali planeerimine ja koolitamine aitavad saavutada optimaalseid tulemusi.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6894" y="2272903"/>
            <a:ext cx="3732609" cy="3256002"/>
          </a:xfrm>
          <a:prstGeom prst="roundRect">
            <a:avLst>
              <a:gd name="adj" fmla="val 270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94302" y="2490311"/>
            <a:ext cx="276129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Tarkvara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894302" y="2961203"/>
            <a:ext cx="3297793" cy="2350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Tarkvararessursside tõhus haldamine hõlmab litsentside jälgimist, uuenduste planeerimist ja tarkvarakasutuse optimeerimist. See aitab vähendada kulusid ja tagada stabiilse töö.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34497" y="5738693"/>
            <a:ext cx="7675007" cy="1912977"/>
          </a:xfrm>
          <a:prstGeom prst="roundRect">
            <a:avLst>
              <a:gd name="adj" fmla="val 460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51905" y="5956102"/>
            <a:ext cx="276129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Riistvara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51905" y="6426994"/>
            <a:ext cx="7240191" cy="1007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Riistvara efektiivseks haldamiseks tuleks jälgida seadmete tööiga, plaanida asendusi ja kasutada ressursse säästvat tehnoloogiat. See tagab sujuva töövoo.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5534" y="956429"/>
            <a:ext cx="7765733" cy="1295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Äriprotsesside IT toetuse optimeerimine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534" y="2547104"/>
            <a:ext cx="984528" cy="15753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55337" y="2743914"/>
            <a:ext cx="2989064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Automatiseerimine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455337" y="3185874"/>
            <a:ext cx="6485930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Äriprotsesside automatiseerimine aitab vähendada vigu ja suurendada efektiivsust. See vabastab ressursse teistele ülesannetele.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534" y="4122420"/>
            <a:ext cx="984528" cy="157531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55337" y="4319230"/>
            <a:ext cx="2590919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Integreerimine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455337" y="4761190"/>
            <a:ext cx="6485930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Erinevate süsteemide integreerimine aitab luua ühtse infovoo ja vähendada dubleeritud tööd. See lihtsustab andmete haldamist.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534" y="5697736"/>
            <a:ext cx="984528" cy="157531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55337" y="5894546"/>
            <a:ext cx="2590919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Analüütika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455337" y="6336506"/>
            <a:ext cx="6485930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Äriprotsesside andmete analüüs annab väärtuslikku informatsiooni, mis aitab parandada protsesse ja teha paremaid otsuseid.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883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2713" y="3279696"/>
            <a:ext cx="13124974" cy="1414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Tehnoloogiliste lahenduste koordineerimine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13" y="5017175"/>
            <a:ext cx="537567" cy="5375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2713" y="5769769"/>
            <a:ext cx="4159925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Pilveteenuste kasutamine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2713" y="6606183"/>
            <a:ext cx="4159925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Pilveteenuste kasutamine aitab vähendada investeeringuid riistvarasse ja pakub paindlikkust.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178" y="5017175"/>
            <a:ext cx="537567" cy="5375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35178" y="5769769"/>
            <a:ext cx="4159925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Andmehalduse strateegia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35178" y="6606183"/>
            <a:ext cx="4159925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Andmehalduse strateegia peaks olema kooskõlas GDPR nõuetega ja aitab tagada andmete turvalisuse.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7643" y="5017175"/>
            <a:ext cx="537567" cy="5375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643" y="5769769"/>
            <a:ext cx="3651409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Turvalisuse tagamine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7643" y="6252448"/>
            <a:ext cx="4159925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Turvalisuse tagamine on ülioluline, et kaitsta IT süsteeme ja andmeid igasuguse ohu eest.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676" y="812006"/>
            <a:ext cx="13041273" cy="606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Minu senine kogemus IT juhtimise valdkonnas</a:t>
            </a:r>
            <a:endParaRPr lang="en-US" sz="3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55037" y="1787723"/>
            <a:ext cx="1650683" cy="13729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12513" y="2467928"/>
            <a:ext cx="135612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4990148" y="1972151"/>
            <a:ext cx="3824407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Strateegiline planeerimine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4990148" y="2386132"/>
            <a:ext cx="8810149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Olen osalenud IT-strateegia väljatöötamisel ja juurutamisel, arvestades ettevõtte eesmärke ja tulevasi trende.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4851797" y="3174087"/>
            <a:ext cx="9086850" cy="11430"/>
          </a:xfrm>
          <a:prstGeom prst="roundRect">
            <a:avLst>
              <a:gd name="adj" fmla="val 677898"/>
            </a:avLst>
          </a:prstGeom>
          <a:solidFill>
            <a:srgbClr val="8D2424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696" y="3206710"/>
            <a:ext cx="3301365" cy="137291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84057" y="3708678"/>
            <a:ext cx="192524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5815489" y="3391138"/>
            <a:ext cx="2811661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Töötajate juhtimine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5815489" y="3805118"/>
            <a:ext cx="798480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Olen juhtinud IT meeskonda, tagades töötajate motivatsiooni ja koolituse, et saavutada optimaalsed tulemused.</a:t>
            </a:r>
            <a:endParaRPr lang="en-US" sz="1450" dirty="0"/>
          </a:p>
        </p:txBody>
      </p:sp>
      <p:sp>
        <p:nvSpPr>
          <p:cNvPr id="12" name="Shape 8"/>
          <p:cNvSpPr/>
          <p:nvPr/>
        </p:nvSpPr>
        <p:spPr>
          <a:xfrm>
            <a:off x="5677138" y="4593074"/>
            <a:ext cx="8261509" cy="11430"/>
          </a:xfrm>
          <a:prstGeom prst="roundRect">
            <a:avLst>
              <a:gd name="adj" fmla="val 677898"/>
            </a:avLst>
          </a:prstGeom>
          <a:solidFill>
            <a:srgbClr val="8D2424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4355" y="4625697"/>
            <a:ext cx="4952048" cy="137291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78818" y="5127665"/>
            <a:ext cx="203121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800" dirty="0"/>
          </a:p>
        </p:txBody>
      </p:sp>
      <p:sp>
        <p:nvSpPr>
          <p:cNvPr id="15" name="Text 10"/>
          <p:cNvSpPr/>
          <p:nvPr/>
        </p:nvSpPr>
        <p:spPr>
          <a:xfrm>
            <a:off x="6640830" y="4957643"/>
            <a:ext cx="2889052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Projektide juhtimine</a:t>
            </a:r>
            <a:endParaRPr lang="en-US" sz="1900" dirty="0"/>
          </a:p>
        </p:txBody>
      </p:sp>
      <p:sp>
        <p:nvSpPr>
          <p:cNvPr id="16" name="Text 11"/>
          <p:cNvSpPr/>
          <p:nvPr/>
        </p:nvSpPr>
        <p:spPr>
          <a:xfrm>
            <a:off x="6640830" y="5371624"/>
            <a:ext cx="6607135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Olen juhtinud IT projekte, tagades projekti edukuse ja raamidesse mahtumise.</a:t>
            </a:r>
            <a:endParaRPr lang="en-US" sz="1450" dirty="0"/>
          </a:p>
        </p:txBody>
      </p:sp>
      <p:sp>
        <p:nvSpPr>
          <p:cNvPr id="17" name="Shape 12"/>
          <p:cNvSpPr/>
          <p:nvPr/>
        </p:nvSpPr>
        <p:spPr>
          <a:xfrm>
            <a:off x="6502479" y="6012061"/>
            <a:ext cx="7436168" cy="11430"/>
          </a:xfrm>
          <a:prstGeom prst="roundRect">
            <a:avLst>
              <a:gd name="adj" fmla="val 677898"/>
            </a:avLst>
          </a:prstGeom>
          <a:solidFill>
            <a:srgbClr val="8D2424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013" y="6044684"/>
            <a:ext cx="6602730" cy="137291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73818" y="6546652"/>
            <a:ext cx="213003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1800" dirty="0"/>
          </a:p>
        </p:txBody>
      </p:sp>
      <p:sp>
        <p:nvSpPr>
          <p:cNvPr id="20" name="Text 14"/>
          <p:cNvSpPr/>
          <p:nvPr/>
        </p:nvSpPr>
        <p:spPr>
          <a:xfrm>
            <a:off x="7466171" y="6229112"/>
            <a:ext cx="3131939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Turvalisuse tagamine</a:t>
            </a:r>
            <a:endParaRPr lang="en-US" sz="1900" dirty="0"/>
          </a:p>
        </p:txBody>
      </p:sp>
      <p:sp>
        <p:nvSpPr>
          <p:cNvPr id="21" name="Text 15"/>
          <p:cNvSpPr/>
          <p:nvPr/>
        </p:nvSpPr>
        <p:spPr>
          <a:xfrm>
            <a:off x="7466171" y="6643092"/>
            <a:ext cx="6334125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Olen osalenud IT turvalisuse strateegiate väljatöötamisel ja rakendamises, et tagada IT süsteemide ja andmete turvalisus.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60400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Väljakutsed IT juhtimises praegu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54391" y="2354342"/>
            <a:ext cx="30480" cy="5271254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6782872" y="2826544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6325910" y="2598063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69023" y="2670691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761208" y="2570917"/>
            <a:ext cx="391108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Kiire tehnoloogia areng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761208" y="3057049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Kiire tehnoloogia areng seab IT juhtidele pideva õppimise ja kohanemise väljakutse.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82872" y="4655820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6325910" y="442733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26756" y="4499967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761208" y="4400193"/>
            <a:ext cx="289655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Turvalisuse ohud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761208" y="4886325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Küberrünnakute oht on kasvav, seega on IT juhtide kohustus tagada andmete turvalisus ja süsteemide kaitse.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82872" y="6485096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6325910" y="6256615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18898" y="6329243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761208" y="6229469"/>
            <a:ext cx="288571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Talendite nappus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761208" y="6715601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Kvalifitseeritud IT-spetsialistide nappus tekitab probleeme personali leidmisel ja motiveerimisel.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6275" y="573405"/>
            <a:ext cx="13277850" cy="1271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Mida tuleb muuta IT juhtimise efektiivsemaks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676275" y="2230993"/>
            <a:ext cx="1659731" cy="1129308"/>
          </a:xfrm>
          <a:prstGeom prst="roundRect">
            <a:avLst>
              <a:gd name="adj" fmla="val 718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7133" y="2602349"/>
            <a:ext cx="142042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2529245" y="2424232"/>
            <a:ext cx="3592949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Investeerida koolitusse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529245" y="2857976"/>
            <a:ext cx="9422487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Tuleb panustada IT-töötajate koolitusse ja arendusse, et tagada nende pidev kompetentside uuendamine.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2432566" y="3350776"/>
            <a:ext cx="11424999" cy="11430"/>
          </a:xfrm>
          <a:prstGeom prst="roundRect">
            <a:avLst>
              <a:gd name="adj" fmla="val 710077"/>
            </a:avLst>
          </a:prstGeom>
          <a:solidFill>
            <a:srgbClr val="8D2424"/>
          </a:solidFill>
          <a:ln/>
        </p:spPr>
      </p:sp>
      <p:sp>
        <p:nvSpPr>
          <p:cNvPr id="8" name="Shape 6"/>
          <p:cNvSpPr/>
          <p:nvPr/>
        </p:nvSpPr>
        <p:spPr>
          <a:xfrm>
            <a:off x="676275" y="3456861"/>
            <a:ext cx="3319462" cy="1129308"/>
          </a:xfrm>
          <a:prstGeom prst="roundRect">
            <a:avLst>
              <a:gd name="adj" fmla="val 718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77133" y="3828217"/>
            <a:ext cx="201692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4188976" y="3650099"/>
            <a:ext cx="4241125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Kasutada uusi tehnoloogiaid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4188976" y="4083844"/>
            <a:ext cx="9532739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Uute tehnoloogiate kasutamine aitab optimeerida protsesse, vähendada kulusid ja suurendada efektiivsust.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4092297" y="4576643"/>
            <a:ext cx="9765268" cy="11430"/>
          </a:xfrm>
          <a:prstGeom prst="roundRect">
            <a:avLst>
              <a:gd name="adj" fmla="val 710077"/>
            </a:avLst>
          </a:prstGeom>
          <a:solidFill>
            <a:srgbClr val="8D2424"/>
          </a:solidFill>
          <a:ln/>
        </p:spPr>
      </p:sp>
      <p:sp>
        <p:nvSpPr>
          <p:cNvPr id="13" name="Shape 11"/>
          <p:cNvSpPr/>
          <p:nvPr/>
        </p:nvSpPr>
        <p:spPr>
          <a:xfrm>
            <a:off x="676275" y="4682728"/>
            <a:ext cx="4979194" cy="1438394"/>
          </a:xfrm>
          <a:prstGeom prst="roundRect">
            <a:avLst>
              <a:gd name="adj" fmla="val 564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877133" y="5208627"/>
            <a:ext cx="212765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5848707" y="4875967"/>
            <a:ext cx="3488174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Keskenduda andmetele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5848707" y="5309711"/>
            <a:ext cx="7912179" cy="618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Andmete analüüsi ja kasutamise kaudu saab luua paremaid otsuseid ning optimeerida äriprotsesse.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5752028" y="6111597"/>
            <a:ext cx="8105537" cy="11430"/>
          </a:xfrm>
          <a:prstGeom prst="roundRect">
            <a:avLst>
              <a:gd name="adj" fmla="val 710077"/>
            </a:avLst>
          </a:prstGeom>
          <a:solidFill>
            <a:srgbClr val="8D2424"/>
          </a:solidFill>
          <a:ln/>
        </p:spPr>
      </p:sp>
      <p:sp>
        <p:nvSpPr>
          <p:cNvPr id="18" name="Shape 16"/>
          <p:cNvSpPr/>
          <p:nvPr/>
        </p:nvSpPr>
        <p:spPr>
          <a:xfrm>
            <a:off x="676275" y="6217682"/>
            <a:ext cx="6638925" cy="1438394"/>
          </a:xfrm>
          <a:prstGeom prst="roundRect">
            <a:avLst>
              <a:gd name="adj" fmla="val 564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877133" y="6743581"/>
            <a:ext cx="223123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1900" dirty="0"/>
          </a:p>
        </p:txBody>
      </p:sp>
      <p:sp>
        <p:nvSpPr>
          <p:cNvPr id="20" name="Text 18"/>
          <p:cNvSpPr/>
          <p:nvPr/>
        </p:nvSpPr>
        <p:spPr>
          <a:xfrm>
            <a:off x="7508438" y="6410920"/>
            <a:ext cx="293965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Koostööd arendada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7508438" y="6844665"/>
            <a:ext cx="6252448" cy="618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IT-osakonna ja teiste osakondade vahel on oluline arendada koostööd, et tagada IT-strateegia integreerimine ettevõtte üldstrateegiaga.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5056" y="842129"/>
            <a:ext cx="7786688" cy="1913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Uued suundumused ja perspektiivid IT juhtimises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165056" y="3143369"/>
            <a:ext cx="3747849" cy="639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5000" dirty="0"/>
          </a:p>
        </p:txBody>
      </p:sp>
      <p:sp>
        <p:nvSpPr>
          <p:cNvPr id="5" name="Text 2"/>
          <p:cNvSpPr/>
          <p:nvPr/>
        </p:nvSpPr>
        <p:spPr>
          <a:xfrm>
            <a:off x="6763226" y="4025503"/>
            <a:ext cx="2551509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Tehisintellekt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165056" y="4460677"/>
            <a:ext cx="3747849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Tehisintellekt mängib üha suuremat rolli IT juhtimises.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10203775" y="3143369"/>
            <a:ext cx="3747968" cy="639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5000" dirty="0"/>
          </a:p>
        </p:txBody>
      </p:sp>
      <p:sp>
        <p:nvSpPr>
          <p:cNvPr id="8" name="Text 5"/>
          <p:cNvSpPr/>
          <p:nvPr/>
        </p:nvSpPr>
        <p:spPr>
          <a:xfrm>
            <a:off x="10801945" y="4025503"/>
            <a:ext cx="2551509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Pilv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203775" y="4460677"/>
            <a:ext cx="3747968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Pilveteenuste kasutamine ja andmehaldus muutuvad üha olulisemaks.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8184356" y="5759887"/>
            <a:ext cx="3747968" cy="639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5000" dirty="0"/>
          </a:p>
        </p:txBody>
      </p:sp>
      <p:sp>
        <p:nvSpPr>
          <p:cNvPr id="11" name="Text 8"/>
          <p:cNvSpPr/>
          <p:nvPr/>
        </p:nvSpPr>
        <p:spPr>
          <a:xfrm>
            <a:off x="8782526" y="6642021"/>
            <a:ext cx="2551509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Küberjulgeolek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8184356" y="7077194"/>
            <a:ext cx="3747968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Küberjulgeoleku tähtsus kasvab pidevalt.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2025-02-04T18:45:04Z</dcterms:created>
  <dcterms:modified xsi:type="dcterms:W3CDTF">2025-02-04T18:45:04Z</dcterms:modified>
</cp:coreProperties>
</file>